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90" r:id="rId10"/>
    <p:sldId id="291" r:id="rId11"/>
    <p:sldId id="262" r:id="rId12"/>
    <p:sldId id="271" r:id="rId13"/>
    <p:sldId id="272" r:id="rId14"/>
    <p:sldId id="292" r:id="rId15"/>
    <p:sldId id="279" r:id="rId16"/>
    <p:sldId id="281" r:id="rId17"/>
    <p:sldId id="282" r:id="rId18"/>
    <p:sldId id="283" r:id="rId19"/>
    <p:sldId id="289" r:id="rId20"/>
    <p:sldId id="29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85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, RYAN" userId="78af2467-e2cb-4c77-8aaf-e9f07cb7d94f" providerId="ADAL" clId="{BB11EEC6-B026-4C1C-BAA6-BD3E967CE84F}"/>
    <pc:docChg chg="modSld">
      <pc:chgData name="KELLY, RYAN" userId="78af2467-e2cb-4c77-8aaf-e9f07cb7d94f" providerId="ADAL" clId="{BB11EEC6-B026-4C1C-BAA6-BD3E967CE84F}" dt="2023-04-19T18:11:21.703" v="16" actId="14100"/>
      <pc:docMkLst>
        <pc:docMk/>
      </pc:docMkLst>
      <pc:sldChg chg="modNotes">
        <pc:chgData name="KELLY, RYAN" userId="78af2467-e2cb-4c77-8aaf-e9f07cb7d94f" providerId="ADAL" clId="{BB11EEC6-B026-4C1C-BAA6-BD3E967CE84F}" dt="2023-04-19T18:08:09.332" v="2" actId="20577"/>
        <pc:sldMkLst>
          <pc:docMk/>
          <pc:sldMk cId="1364752084" sldId="262"/>
        </pc:sldMkLst>
      </pc:sldChg>
      <pc:sldChg chg="modNotes">
        <pc:chgData name="KELLY, RYAN" userId="78af2467-e2cb-4c77-8aaf-e9f07cb7d94f" providerId="ADAL" clId="{BB11EEC6-B026-4C1C-BAA6-BD3E967CE84F}" dt="2023-04-19T18:08:32.533" v="4" actId="948"/>
        <pc:sldMkLst>
          <pc:docMk/>
          <pc:sldMk cId="2839833283" sldId="271"/>
        </pc:sldMkLst>
      </pc:sldChg>
      <pc:sldChg chg="modNotes">
        <pc:chgData name="KELLY, RYAN" userId="78af2467-e2cb-4c77-8aaf-e9f07cb7d94f" providerId="ADAL" clId="{BB11EEC6-B026-4C1C-BAA6-BD3E967CE84F}" dt="2023-04-19T18:09:03.006" v="6" actId="948"/>
        <pc:sldMkLst>
          <pc:docMk/>
          <pc:sldMk cId="271513339" sldId="272"/>
        </pc:sldMkLst>
      </pc:sldChg>
      <pc:sldChg chg="modNotes">
        <pc:chgData name="KELLY, RYAN" userId="78af2467-e2cb-4c77-8aaf-e9f07cb7d94f" providerId="ADAL" clId="{BB11EEC6-B026-4C1C-BAA6-BD3E967CE84F}" dt="2023-04-19T18:10:07.550" v="12" actId="20577"/>
        <pc:sldMkLst>
          <pc:docMk/>
          <pc:sldMk cId="2228228155" sldId="279"/>
        </pc:sldMkLst>
      </pc:sldChg>
      <pc:sldChg chg="modNotes">
        <pc:chgData name="KELLY, RYAN" userId="78af2467-e2cb-4c77-8aaf-e9f07cb7d94f" providerId="ADAL" clId="{BB11EEC6-B026-4C1C-BAA6-BD3E967CE84F}" dt="2023-04-19T18:10:34.536" v="15" actId="255"/>
        <pc:sldMkLst>
          <pc:docMk/>
          <pc:sldMk cId="1338045965" sldId="281"/>
        </pc:sldMkLst>
      </pc:sldChg>
      <pc:sldChg chg="modNotes">
        <pc:chgData name="KELLY, RYAN" userId="78af2467-e2cb-4c77-8aaf-e9f07cb7d94f" providerId="ADAL" clId="{BB11EEC6-B026-4C1C-BAA6-BD3E967CE84F}" dt="2023-04-19T18:11:21.703" v="16" actId="14100"/>
        <pc:sldMkLst>
          <pc:docMk/>
          <pc:sldMk cId="3211073836" sldId="292"/>
        </pc:sldMkLst>
      </pc:sldChg>
    </pc:docChg>
  </pc:docChgLst>
  <pc:docChgLst>
    <pc:chgData name="KELLY, RYAN" userId="78af2467-e2cb-4c77-8aaf-e9f07cb7d94f" providerId="ADAL" clId="{C4F549E7-FE31-4695-B795-D36991985A9C}"/>
    <pc:docChg chg="modSld">
      <pc:chgData name="KELLY, RYAN" userId="78af2467-e2cb-4c77-8aaf-e9f07cb7d94f" providerId="ADAL" clId="{C4F549E7-FE31-4695-B795-D36991985A9C}" dt="2023-04-20T12:55:46.968" v="7" actId="20577"/>
      <pc:docMkLst>
        <pc:docMk/>
      </pc:docMkLst>
      <pc:sldChg chg="modSp mod">
        <pc:chgData name="KELLY, RYAN" userId="78af2467-e2cb-4c77-8aaf-e9f07cb7d94f" providerId="ADAL" clId="{C4F549E7-FE31-4695-B795-D36991985A9C}" dt="2023-04-20T12:55:46.968" v="7" actId="20577"/>
        <pc:sldMkLst>
          <pc:docMk/>
          <pc:sldMk cId="559993016" sldId="256"/>
        </pc:sldMkLst>
        <pc:spChg chg="mod">
          <ac:chgData name="KELLY, RYAN" userId="78af2467-e2cb-4c77-8aaf-e9f07cb7d94f" providerId="ADAL" clId="{C4F549E7-FE31-4695-B795-D36991985A9C}" dt="2023-04-20T12:55:46.968" v="7" actId="20577"/>
          <ac:spMkLst>
            <pc:docMk/>
            <pc:sldMk cId="559993016" sldId="256"/>
            <ac:spMk id="2" creationId="{33D7D37D-497F-417E-16F0-12D1FED6A2DD}"/>
          </ac:spMkLst>
        </pc:spChg>
      </pc:sldChg>
      <pc:sldChg chg="modNotes">
        <pc:chgData name="KELLY, RYAN" userId="78af2467-e2cb-4c77-8aaf-e9f07cb7d94f" providerId="ADAL" clId="{C4F549E7-FE31-4695-B795-D36991985A9C}" dt="2023-04-20T12:51:55.331" v="0" actId="6549"/>
        <pc:sldMkLst>
          <pc:docMk/>
          <pc:sldMk cId="1364752084" sldId="262"/>
        </pc:sldMkLst>
      </pc:sldChg>
      <pc:sldChg chg="modNotes">
        <pc:chgData name="KELLY, RYAN" userId="78af2467-e2cb-4c77-8aaf-e9f07cb7d94f" providerId="ADAL" clId="{C4F549E7-FE31-4695-B795-D36991985A9C}" dt="2023-04-20T12:51:59.403" v="1" actId="6549"/>
        <pc:sldMkLst>
          <pc:docMk/>
          <pc:sldMk cId="2839833283" sldId="271"/>
        </pc:sldMkLst>
      </pc:sldChg>
      <pc:sldChg chg="modNotes">
        <pc:chgData name="KELLY, RYAN" userId="78af2467-e2cb-4c77-8aaf-e9f07cb7d94f" providerId="ADAL" clId="{C4F549E7-FE31-4695-B795-D36991985A9C}" dt="2023-04-20T12:52:02.136" v="2" actId="6549"/>
        <pc:sldMkLst>
          <pc:docMk/>
          <pc:sldMk cId="271513339" sldId="272"/>
        </pc:sldMkLst>
      </pc:sldChg>
      <pc:sldChg chg="modNotes">
        <pc:chgData name="KELLY, RYAN" userId="78af2467-e2cb-4c77-8aaf-e9f07cb7d94f" providerId="ADAL" clId="{C4F549E7-FE31-4695-B795-D36991985A9C}" dt="2023-04-20T12:52:08.778" v="4" actId="6549"/>
        <pc:sldMkLst>
          <pc:docMk/>
          <pc:sldMk cId="2228228155" sldId="279"/>
        </pc:sldMkLst>
      </pc:sldChg>
      <pc:sldChg chg="modNotes">
        <pc:chgData name="KELLY, RYAN" userId="78af2467-e2cb-4c77-8aaf-e9f07cb7d94f" providerId="ADAL" clId="{C4F549E7-FE31-4695-B795-D36991985A9C}" dt="2023-04-20T12:52:11.657" v="5" actId="6549"/>
        <pc:sldMkLst>
          <pc:docMk/>
          <pc:sldMk cId="1338045965" sldId="281"/>
        </pc:sldMkLst>
      </pc:sldChg>
      <pc:sldChg chg="modNotes">
        <pc:chgData name="KELLY, RYAN" userId="78af2467-e2cb-4c77-8aaf-e9f07cb7d94f" providerId="ADAL" clId="{C4F549E7-FE31-4695-B795-D36991985A9C}" dt="2023-04-20T12:52:05.414" v="3" actId="6549"/>
        <pc:sldMkLst>
          <pc:docMk/>
          <pc:sldMk cId="3211073836" sldId="2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0EFA8-7F2F-4356-A7CB-0A3C1EB0AA51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D79DD-2DAE-4FAE-8060-835A5C57B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7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5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32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71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24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2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9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44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45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9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7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1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71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BD79DD-2DAE-4FAE-8060-835A5C57BB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4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675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08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19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4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54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6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3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5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3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5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0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5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07F3-23B4-4A81-9A4B-884296C271FE}" type="datetimeFigureOut">
              <a:rPr lang="en-US" smtClean="0"/>
              <a:t>4/20/2023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8CCB16-7216-48B0-836C-000E8533BC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7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dvanceni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w.justia.com/cases/federal/district-courts/pennsylvania/pawdce/3:2022cv00006/285999/43/" TargetMode="External"/><Relationship Id="rId5" Type="http://schemas.openxmlformats.org/officeDocument/2006/relationships/hyperlink" Target="https://www.piaa.org/assets/web/documents/Handbook%20-%20Section%20I%20-%20Constitution%20and%20By-laws.pdf" TargetMode="External"/><Relationship Id="rId4" Type="http://schemas.openxmlformats.org/officeDocument/2006/relationships/hyperlink" Target="https://businessofcollegesports.com/name-image-and-liken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37D-497F-417E-16F0-12D1FED6A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Name</a:t>
            </a:r>
            <a:r>
              <a:rPr lang="en-US" dirty="0"/>
              <a:t>, Image, and Likeness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E4E89-DC27-4678-5577-86A3E33C4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4388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/>
              <a:t>PIAA and Central Bucks Policy on NIL</a:t>
            </a:r>
          </a:p>
          <a:p>
            <a:r>
              <a:rPr lang="en-US" dirty="0"/>
              <a:t>Justin Farrell, Athletic Director CB South</a:t>
            </a:r>
          </a:p>
          <a:p>
            <a:r>
              <a:rPr lang="en-US" dirty="0"/>
              <a:t>Henry Hunt. Athletic Director CB West</a:t>
            </a:r>
          </a:p>
          <a:p>
            <a:r>
              <a:rPr lang="en-US" dirty="0"/>
              <a:t>Ryan Kelly, Athletic Director CB East</a:t>
            </a:r>
          </a:p>
          <a:p>
            <a:r>
              <a:rPr lang="en-US" dirty="0"/>
              <a:t>Tim Donovan, CBSD Athletic Administration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9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D57D-AD7C-C59D-F578-42F975A4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Loss of Eligibility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7362-6D9D-4937-A45B-CC59CA272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285750"/>
            <a:endParaRPr lang="en-US" dirty="0"/>
          </a:p>
          <a:p>
            <a:pPr indent="-285750"/>
            <a:endParaRPr lang="en-US" dirty="0"/>
          </a:p>
          <a:p>
            <a:pPr indent="-285750"/>
            <a:r>
              <a:rPr lang="en-US" dirty="0"/>
              <a:t>If a player is ruled ineligible and has participated in that game(s) while ineligible, the team must forfeit that game(s).</a:t>
            </a:r>
          </a:p>
        </p:txBody>
      </p:sp>
    </p:spTree>
    <p:extLst>
      <p:ext uri="{BB962C8B-B14F-4D97-AF65-F5344CB8AC3E}">
        <p14:creationId xmlns:p14="http://schemas.microsoft.com/office/powerpoint/2010/main" val="27151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7B9C-573E-BED1-B5CF-5102EB47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Don'ts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4972B-0848-6C01-28EA-2A671C3C4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of NIL parameters that have been established by PIAA</a:t>
            </a:r>
          </a:p>
          <a:p>
            <a:pPr lvl="1"/>
            <a:r>
              <a:rPr lang="en-US" dirty="0"/>
              <a:t>Student-Athletes acceptance of consideration may </a:t>
            </a:r>
            <a:r>
              <a:rPr lang="en-US" b="1" dirty="0"/>
              <a:t>NOT </a:t>
            </a:r>
            <a:r>
              <a:rPr lang="en-US" dirty="0"/>
              <a:t>be contingent on enrollment in or transfer to a particular school.</a:t>
            </a:r>
          </a:p>
          <a:p>
            <a:pPr lvl="1"/>
            <a:r>
              <a:rPr lang="en-US" dirty="0"/>
              <a:t>Student-Athletes may </a:t>
            </a:r>
            <a:r>
              <a:rPr lang="en-US" b="1" dirty="0"/>
              <a:t>NOT </a:t>
            </a:r>
            <a:r>
              <a:rPr lang="en-US" dirty="0"/>
              <a:t>wear clothing or items during NIL Activity that reference the following: PIAA, PIAA D-1, SOL, CB District, CB School, Team Name, team Nickname, Team or School Logo, etc. Student-Athletes may </a:t>
            </a:r>
            <a:r>
              <a:rPr lang="en-US" b="1" dirty="0"/>
              <a:t>NOT </a:t>
            </a:r>
            <a:r>
              <a:rPr lang="en-US" dirty="0"/>
              <a:t>make NIL promotions during Official Team Activities.</a:t>
            </a:r>
          </a:p>
          <a:p>
            <a:pPr lvl="1"/>
            <a:r>
              <a:rPr lang="en-US" dirty="0"/>
              <a:t>Student-Athletes may </a:t>
            </a:r>
            <a:r>
              <a:rPr lang="en-US" b="1" dirty="0"/>
              <a:t>NOT </a:t>
            </a:r>
            <a:r>
              <a:rPr lang="en-US" dirty="0"/>
              <a:t>wear apparel or display logo identifying NIL partner during team or school activity </a:t>
            </a:r>
            <a:r>
              <a:rPr lang="en-US" b="1" dirty="0"/>
              <a:t>UNLESS</a:t>
            </a:r>
            <a:r>
              <a:rPr lang="en-US" dirty="0"/>
              <a:t> it is part of the standard uniform. </a:t>
            </a:r>
          </a:p>
          <a:p>
            <a:pPr lvl="2"/>
            <a:r>
              <a:rPr lang="en-US" dirty="0"/>
              <a:t>i.e. Lacrosse Stick  </a:t>
            </a:r>
          </a:p>
        </p:txBody>
      </p:sp>
    </p:spTree>
    <p:extLst>
      <p:ext uri="{BB962C8B-B14F-4D97-AF65-F5344CB8AC3E}">
        <p14:creationId xmlns:p14="http://schemas.microsoft.com/office/powerpoint/2010/main" val="321107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3D1A-0490-1F08-4782-C160DE35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Don’ts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0011-C1AB-5246-9C93-F3BD6FCE5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 student-athlete may promote themselves individually:</a:t>
            </a:r>
          </a:p>
          <a:p>
            <a:pPr lvl="1"/>
            <a:r>
              <a:rPr lang="en-US" dirty="0"/>
              <a:t>Acceptable: I am Jane/John Doe, a (enter NCAA institution) commit. </a:t>
            </a:r>
          </a:p>
          <a:p>
            <a:pPr lvl="1"/>
            <a:r>
              <a:rPr lang="en-US" dirty="0"/>
              <a:t>Unacceptable: I am Jane/John Doe, an SOL First Teamer and (enter NCAA institution) commit. </a:t>
            </a:r>
          </a:p>
        </p:txBody>
      </p:sp>
    </p:spTree>
    <p:extLst>
      <p:ext uri="{BB962C8B-B14F-4D97-AF65-F5344CB8AC3E}">
        <p14:creationId xmlns:p14="http://schemas.microsoft.com/office/powerpoint/2010/main" val="2228228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C3BE9-6798-7C90-C161-C6157CF0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Do’s and Don’ts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9C7AF-6111-D16C-E7A2-5289743E6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may not engage in any NIL activities involving, displaying or endorsing the following categories of products and services: </a:t>
            </a:r>
          </a:p>
          <a:p>
            <a:pPr lvl="1"/>
            <a:r>
              <a:rPr lang="en-US" dirty="0"/>
              <a:t>(1) Adult entertainment products and services;</a:t>
            </a:r>
          </a:p>
          <a:p>
            <a:pPr lvl="1"/>
            <a:r>
              <a:rPr lang="en-US" dirty="0"/>
              <a:t> (2) Alcohol products; </a:t>
            </a:r>
          </a:p>
          <a:p>
            <a:pPr lvl="1"/>
            <a:r>
              <a:rPr lang="en-US" dirty="0"/>
              <a:t>(3) Casinos and gambling, including sports betting, the lottery, and betting in connection with video games, online games and mobile devices; </a:t>
            </a:r>
          </a:p>
          <a:p>
            <a:pPr lvl="1"/>
            <a:r>
              <a:rPr lang="en-US" dirty="0"/>
              <a:t>(4) Tobacco and electronic smoking products and devices;</a:t>
            </a:r>
          </a:p>
          <a:p>
            <a:pPr lvl="1"/>
            <a:r>
              <a:rPr lang="en-US" dirty="0"/>
              <a:t> (5) Opioids and prescription pharmaceuticals; </a:t>
            </a:r>
          </a:p>
          <a:p>
            <a:pPr lvl="1"/>
            <a:r>
              <a:rPr lang="en-US" dirty="0"/>
              <a:t>(6) Controlled dangerous substances; </a:t>
            </a:r>
          </a:p>
          <a:p>
            <a:pPr lvl="1"/>
            <a:r>
              <a:rPr lang="en-US" dirty="0"/>
              <a:t>(7) Weapons, firearms and ammunition.</a:t>
            </a:r>
          </a:p>
        </p:txBody>
      </p:sp>
    </p:spTree>
    <p:extLst>
      <p:ext uri="{BB962C8B-B14F-4D97-AF65-F5344CB8AC3E}">
        <p14:creationId xmlns:p14="http://schemas.microsoft.com/office/powerpoint/2010/main" val="1338045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EB199-B906-DFAA-702C-D4056CE0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90342-4431-87D3-27A7-91BECAE7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student-athlete </a:t>
            </a:r>
            <a:r>
              <a:rPr lang="en-US" b="1" dirty="0"/>
              <a:t>MUST</a:t>
            </a:r>
            <a:r>
              <a:rPr lang="en-US" dirty="0"/>
              <a:t> provide a copy of any NIL agreement to their school’s AD within 72 hours of signing.</a:t>
            </a:r>
          </a:p>
          <a:p>
            <a:pPr lvl="1"/>
            <a:r>
              <a:rPr lang="en-US" dirty="0"/>
              <a:t>Allows for terms to be reviewed for compliance purposes.  </a:t>
            </a:r>
          </a:p>
        </p:txBody>
      </p:sp>
    </p:spTree>
    <p:extLst>
      <p:ext uri="{BB962C8B-B14F-4D97-AF65-F5344CB8AC3E}">
        <p14:creationId xmlns:p14="http://schemas.microsoft.com/office/powerpoint/2010/main" val="275284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742D-C249-2C2F-402F-FD2695FD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Different Facets of Daily Operations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B4B3C-FCA2-8BBA-B32D-A68A79FA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14778"/>
          </a:xfrm>
        </p:spPr>
        <p:txBody>
          <a:bodyPr>
            <a:normAutofit/>
          </a:bodyPr>
          <a:lstStyle/>
          <a:p>
            <a:r>
              <a:rPr lang="en-US" dirty="0"/>
              <a:t>Attendance</a:t>
            </a:r>
          </a:p>
          <a:p>
            <a:pPr lvl="1"/>
            <a:r>
              <a:rPr lang="en-US" dirty="0"/>
              <a:t>Not missing school for an NIL type engagement.   </a:t>
            </a:r>
          </a:p>
          <a:p>
            <a:r>
              <a:rPr lang="en-US" dirty="0"/>
              <a:t>Interscholastic Athletics </a:t>
            </a:r>
          </a:p>
          <a:p>
            <a:pPr lvl="1"/>
            <a:r>
              <a:rPr lang="en-US" dirty="0"/>
              <a:t>Not using a contest to help promote your brand/NIL deal.</a:t>
            </a:r>
          </a:p>
          <a:p>
            <a:r>
              <a:rPr lang="en-US" dirty="0"/>
              <a:t>Student Social Events, Fund Raising and Public Performance</a:t>
            </a:r>
          </a:p>
          <a:p>
            <a:pPr lvl="1"/>
            <a:r>
              <a:rPr lang="en-US" dirty="0"/>
              <a:t>Not wearing your brand as an advertisement at a school related function.</a:t>
            </a:r>
          </a:p>
          <a:p>
            <a:r>
              <a:rPr lang="en-US" dirty="0"/>
              <a:t>Social Media and District-Issued Devices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using District-Issued Devices for NIL purposes.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posting school name, district, league etc. on social media for NIL purposes.</a:t>
            </a:r>
          </a:p>
          <a:p>
            <a:r>
              <a:rPr lang="en-US" dirty="0"/>
              <a:t>Booster Clubs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engaging in NIL activities on behalf of district, school, team, or individual.</a:t>
            </a:r>
          </a:p>
        </p:txBody>
      </p:sp>
    </p:spTree>
    <p:extLst>
      <p:ext uri="{BB962C8B-B14F-4D97-AF65-F5344CB8AC3E}">
        <p14:creationId xmlns:p14="http://schemas.microsoft.com/office/powerpoint/2010/main" val="1328799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253B-F804-112A-9F45-99B25EDDE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656F2-703E-9957-E066-BD790AF6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be an everchanging landscape and topic as the PIAA will continuously reevaluate and amend its NIL policy. </a:t>
            </a:r>
          </a:p>
          <a:p>
            <a:r>
              <a:rPr lang="en-US" dirty="0"/>
              <a:t>Please look for continued communication and updates from us as well as consistently visit our websites as we will be providing education and information on NIL.</a:t>
            </a:r>
          </a:p>
        </p:txBody>
      </p:sp>
    </p:spTree>
    <p:extLst>
      <p:ext uri="{BB962C8B-B14F-4D97-AF65-F5344CB8AC3E}">
        <p14:creationId xmlns:p14="http://schemas.microsoft.com/office/powerpoint/2010/main" val="2932929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60BAC-9E8F-C03E-E8B6-291EA786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71D5-4334-49EC-C52B-B5F69ACB7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more information, please visit the sites below: </a:t>
            </a:r>
          </a:p>
          <a:p>
            <a:pPr lvl="1"/>
            <a:r>
              <a:rPr lang="en-US" dirty="0">
                <a:hlinkClick r:id="rId3"/>
              </a:rPr>
              <a:t>Advance NIL – The Future Of Student Athlete Education And Protection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App for iPhone or Android with courses, FAQ’s, and other resources </a:t>
            </a:r>
          </a:p>
          <a:p>
            <a:pPr lvl="1"/>
            <a:r>
              <a:rPr lang="en-US" dirty="0">
                <a:hlinkClick r:id="rId4"/>
              </a:rPr>
              <a:t>Name, Image and Likeness - Business of College Sports</a:t>
            </a:r>
            <a:endParaRPr lang="en-US" dirty="0"/>
          </a:p>
          <a:p>
            <a:pPr lvl="2"/>
            <a:r>
              <a:rPr lang="en-US" dirty="0"/>
              <a:t>Kristi Dosh – Industry Leader and Expert on NIL</a:t>
            </a:r>
          </a:p>
          <a:p>
            <a:pPr lvl="2"/>
            <a:r>
              <a:rPr lang="en-US" dirty="0"/>
              <a:t>Site has podcasts, rules, articles, and other information to help people understand NIL </a:t>
            </a:r>
          </a:p>
          <a:p>
            <a:pPr lvl="1"/>
            <a:r>
              <a:rPr lang="en-US" dirty="0"/>
              <a:t>PA Resources </a:t>
            </a:r>
          </a:p>
          <a:p>
            <a:pPr lvl="2"/>
            <a:r>
              <a:rPr lang="en-US" dirty="0">
                <a:hlinkClick r:id="rId5"/>
              </a:rPr>
              <a:t>PIAA Constitution and Bylaws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Bassett vs. Pennsylvania Interscholastic Athletic Association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3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B08A-1BE9-B8B6-78C2-D6020879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538FB-6B8D-79F4-7704-4E74B0312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governed by this policy</a:t>
            </a:r>
          </a:p>
          <a:p>
            <a:r>
              <a:rPr lang="en-US" dirty="0"/>
              <a:t>Purpose </a:t>
            </a:r>
          </a:p>
          <a:p>
            <a:r>
              <a:rPr lang="en-US" dirty="0"/>
              <a:t>Definitions </a:t>
            </a:r>
          </a:p>
          <a:p>
            <a:r>
              <a:rPr lang="en-US" dirty="0"/>
              <a:t>NIL Review: How did we get here</a:t>
            </a:r>
          </a:p>
          <a:p>
            <a:r>
              <a:rPr lang="en-US" dirty="0"/>
              <a:t>PIAA’s NIL Policy </a:t>
            </a:r>
          </a:p>
          <a:p>
            <a:r>
              <a:rPr lang="en-US" dirty="0"/>
              <a:t>How NIL policy could impact daily operations</a:t>
            </a:r>
          </a:p>
          <a:p>
            <a:r>
              <a:rPr lang="en-US" dirty="0"/>
              <a:t>Thoughts moving forward  </a:t>
            </a:r>
          </a:p>
        </p:txBody>
      </p:sp>
    </p:spTree>
    <p:extLst>
      <p:ext uri="{BB962C8B-B14F-4D97-AF65-F5344CB8AC3E}">
        <p14:creationId xmlns:p14="http://schemas.microsoft.com/office/powerpoint/2010/main" val="250800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C87AA-6486-2329-0C92-BA8266BB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Governed by NIL Policy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5ED1D-AE39-A916-B521-BD92220AC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student-athletes in grades 9-12, coaches, and Central Bucks athletics staff members and representatives of athletic interests are governed by this policy.</a:t>
            </a:r>
          </a:p>
        </p:txBody>
      </p:sp>
    </p:spTree>
    <p:extLst>
      <p:ext uri="{BB962C8B-B14F-4D97-AF65-F5344CB8AC3E}">
        <p14:creationId xmlns:p14="http://schemas.microsoft.com/office/powerpoint/2010/main" val="98077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F347-E7E4-E350-2C59-B619B71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F20F9-9D6F-5C65-A80B-FE4ECF963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policy is to provide guidance to student-athletes and their families who wish to enter into name, image, and likeness agreements, and set forth the rules and reporting requirements for student-athletes who wish to engage in such activities. </a:t>
            </a:r>
          </a:p>
        </p:txBody>
      </p:sp>
    </p:spTree>
    <p:extLst>
      <p:ext uri="{BB962C8B-B14F-4D97-AF65-F5344CB8AC3E}">
        <p14:creationId xmlns:p14="http://schemas.microsoft.com/office/powerpoint/2010/main" val="1848917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71F9-0E8F-BDFE-4C32-7A9EBDCD4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E059-8A0A-2DDB-ADF7-B68FC391A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3586"/>
          </a:xfrm>
        </p:spPr>
        <p:txBody>
          <a:bodyPr>
            <a:normAutofit/>
          </a:bodyPr>
          <a:lstStyle/>
          <a:p>
            <a:r>
              <a:rPr lang="en-US" dirty="0"/>
              <a:t>Name, Image, and Likeness (NIL) – Use of an individual’s name (John Doe), image (photo or video of John Doe), or likeness (cartoon or avatar of John Doe) for commercial or promotional purposes.</a:t>
            </a:r>
          </a:p>
          <a:p>
            <a:r>
              <a:rPr lang="en-US" dirty="0"/>
              <a:t>NIL Activity – Any activity in which a prospective student-athlete or student-athlete’s NIL or personal appearance is used for commercial or promotional purposes by a noninstitutional entity, including for use by the student-athlete, a commercial entity, or a noninstitutional nonprofit or charitable entity, regardless if whether such use is compensated or uncompensated. </a:t>
            </a:r>
          </a:p>
          <a:p>
            <a:r>
              <a:rPr lang="en-US" dirty="0"/>
              <a:t>Compensation – Renumeration or payment in any form received for work or services performed, including cash, credit, cryptocurrency, product (e.g., free food, gifts), or other benefit.  </a:t>
            </a:r>
          </a:p>
        </p:txBody>
      </p:sp>
    </p:spTree>
    <p:extLst>
      <p:ext uri="{BB962C8B-B14F-4D97-AF65-F5344CB8AC3E}">
        <p14:creationId xmlns:p14="http://schemas.microsoft.com/office/powerpoint/2010/main" val="369997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05C14-6104-34C1-3627-6A7D1877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A71EB-C553-87C1-8A70-2F1FD4EA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20" y="2002647"/>
            <a:ext cx="8596668" cy="3880773"/>
          </a:xfrm>
        </p:spPr>
        <p:txBody>
          <a:bodyPr/>
          <a:lstStyle/>
          <a:p>
            <a:r>
              <a:rPr lang="en-US" dirty="0"/>
              <a:t>Official Team Activities – Official team activities include any required athletically related activity with an athletics purpose involving student-athletes and at the direction of, or supervised by, one or more of CBSD’s coaching staff, organized team promotional activities; fundraising events, community service events, team-building activities; and travel to and from away-from-home competitions.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1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A6B4-D3C3-9323-EFE2-09D6714B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FCFA-C442-140F-F36D-F15B2D8A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6095"/>
          </a:xfrm>
        </p:spPr>
        <p:txBody>
          <a:bodyPr/>
          <a:lstStyle/>
          <a:p>
            <a:r>
              <a:rPr lang="en-US" dirty="0"/>
              <a:t>Professional Service Provider/Agent – Any individual who directly or indirectly provides one or more of the following professional services to student-athletes. </a:t>
            </a:r>
          </a:p>
          <a:p>
            <a:pPr lvl="1"/>
            <a:r>
              <a:rPr lang="en-US" dirty="0"/>
              <a:t>Advice regarding NIL activities.</a:t>
            </a:r>
          </a:p>
          <a:p>
            <a:pPr lvl="1"/>
            <a:r>
              <a:rPr lang="en-US" dirty="0"/>
              <a:t>Marketing of the student-athletes NIL.</a:t>
            </a:r>
          </a:p>
          <a:p>
            <a:pPr lvl="1"/>
            <a:r>
              <a:rPr lang="en-US" dirty="0"/>
              <a:t>Professional representation on contract negotiations, financial services, and other professional services related to NIL Activities. </a:t>
            </a:r>
          </a:p>
          <a:p>
            <a:pPr lvl="1"/>
            <a:r>
              <a:rPr lang="en-US" dirty="0"/>
              <a:t>Represents or attempts to represent an individual for the purpose of marketing the individual’s athletics ability or reputation for financial gain.</a:t>
            </a:r>
          </a:p>
          <a:p>
            <a:pPr lvl="1"/>
            <a:r>
              <a:rPr lang="en-US" dirty="0"/>
              <a:t>Seeks to obtain any type of financial gain or benefit from securing a prospective student-athlete’s enrollment at an education institution or from a student-athlete’s potential earnings as a professional athlete.  </a:t>
            </a:r>
          </a:p>
        </p:txBody>
      </p:sp>
    </p:spTree>
    <p:extLst>
      <p:ext uri="{BB962C8B-B14F-4D97-AF65-F5344CB8AC3E}">
        <p14:creationId xmlns:p14="http://schemas.microsoft.com/office/powerpoint/2010/main" val="4292261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4A14-7282-8F66-A8DF-74D82E40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4B070-D0D2-6A60-7F4D-D9E014758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July 1, 2021, NCAA allows Name, Image, and Likeness</a:t>
            </a:r>
          </a:p>
          <a:p>
            <a:pPr lvl="1"/>
            <a:r>
              <a:rPr lang="en-US" dirty="0"/>
              <a:t>Gave Student-Athletes the right to receive compensation from a third party for NIL activity.</a:t>
            </a:r>
          </a:p>
          <a:p>
            <a:r>
              <a:rPr lang="en-US" dirty="0"/>
              <a:t>December 7, 2022, PIAA rules that high school student-athletes can now receive compensation from NIL Activity </a:t>
            </a:r>
          </a:p>
          <a:p>
            <a:pPr lvl="1"/>
            <a:r>
              <a:rPr lang="en-US" dirty="0"/>
              <a:t>Earn money from endorsement deals and promotional activities.</a:t>
            </a:r>
          </a:p>
          <a:p>
            <a:pPr lvl="1"/>
            <a:r>
              <a:rPr lang="en-US" dirty="0"/>
              <a:t>Including through social media, endorsements, and other forms of advertisements.</a:t>
            </a:r>
          </a:p>
          <a:p>
            <a:pPr lvl="1"/>
            <a:r>
              <a:rPr lang="en-US" dirty="0"/>
              <a:t>PIAA rules much more stringent than NCAA rules.</a:t>
            </a:r>
          </a:p>
        </p:txBody>
      </p:sp>
    </p:spTree>
    <p:extLst>
      <p:ext uri="{BB962C8B-B14F-4D97-AF65-F5344CB8AC3E}">
        <p14:creationId xmlns:p14="http://schemas.microsoft.com/office/powerpoint/2010/main" val="136475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AED8-C944-B293-C626-42A0C48C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PIAA’s NIL Policy: Eligibility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507A-D2A5-59E0-8920-22B58ADE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as a district and individual school are subject to all remedial measures of the PIAA should we fail to enforce a code of conduct for athletes.</a:t>
            </a:r>
          </a:p>
          <a:p>
            <a:pPr lvl="1"/>
            <a:r>
              <a:rPr lang="en-US" dirty="0"/>
              <a:t>If a school knowingly or recklessly certifies the eligibility of a student or fails to conduct an appropriate investigation where there is a question as to the student-athlete’s eligibility.</a:t>
            </a:r>
          </a:p>
          <a:p>
            <a:r>
              <a:rPr lang="en-US" dirty="0"/>
              <a:t>Amateur Status: “Student-athletes must maintain amateur status in order to participate in any inter-school practice, scrimmage or contest.”</a:t>
            </a:r>
          </a:p>
        </p:txBody>
      </p:sp>
    </p:spTree>
    <p:extLst>
      <p:ext uri="{BB962C8B-B14F-4D97-AF65-F5344CB8AC3E}">
        <p14:creationId xmlns:p14="http://schemas.microsoft.com/office/powerpoint/2010/main" val="2839833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2015D3"/>
      </a:accent1>
      <a:accent2>
        <a:srgbClr val="000000"/>
      </a:accent2>
      <a:accent3>
        <a:srgbClr val="2015D3"/>
      </a:accent3>
      <a:accent4>
        <a:srgbClr val="000000"/>
      </a:accent4>
      <a:accent5>
        <a:srgbClr val="2015D3"/>
      </a:accent5>
      <a:accent6>
        <a:srgbClr val="000000"/>
      </a:accent6>
      <a:hlink>
        <a:srgbClr val="000000"/>
      </a:hlink>
      <a:folHlink>
        <a:srgbClr val="2015D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3B2DB4BA2BF4DB4D8428705996EA8" ma:contentTypeVersion="12" ma:contentTypeDescription="Create a new document." ma:contentTypeScope="" ma:versionID="5af467a4a8bfb18a71db3d431d932b0d">
  <xsd:schema xmlns:xsd="http://www.w3.org/2001/XMLSchema" xmlns:xs="http://www.w3.org/2001/XMLSchema" xmlns:p="http://schemas.microsoft.com/office/2006/metadata/properties" xmlns:ns2="3e2b713d-85c3-4292-a29e-b2633ce1696c" xmlns:ns3="0cd68dcb-f64a-4af3-9ac6-9067c4e360fd" targetNamespace="http://schemas.microsoft.com/office/2006/metadata/properties" ma:root="true" ma:fieldsID="ad06438ab5065674580941f8457800bf" ns2:_="" ns3:_="">
    <xsd:import namespace="3e2b713d-85c3-4292-a29e-b2633ce1696c"/>
    <xsd:import namespace="0cd68dcb-f64a-4af3-9ac6-9067c4e360f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b713d-85c3-4292-a29e-b2633ce1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68dcb-f64a-4af3-9ac6-9067c4e36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6BBEF9-8E93-406E-B300-3815FAB004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6B80BC-ABB5-43E3-8ABC-E8A30064A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2b713d-85c3-4292-a29e-b2633ce1696c"/>
    <ds:schemaRef ds:uri="0cd68dcb-f64a-4af3-9ac6-9067c4e360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247F04-696C-4DD5-9F86-17CA6CF4A5DC}">
  <ds:schemaRefs>
    <ds:schemaRef ds:uri="http://www.w3.org/XML/1998/namespace"/>
    <ds:schemaRef ds:uri="http://schemas.microsoft.com/office/infopath/2007/PartnerControls"/>
    <ds:schemaRef ds:uri="http://purl.org/dc/terms/"/>
    <ds:schemaRef ds:uri="3e2b713d-85c3-4292-a29e-b2633ce1696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cd68dcb-f64a-4af3-9ac6-9067c4e360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1232</Words>
  <Application>Microsoft Office PowerPoint</Application>
  <PresentationFormat>Widescreen</PresentationFormat>
  <Paragraphs>110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Name, Image, and Likeness</vt:lpstr>
      <vt:lpstr>Topics to Cover </vt:lpstr>
      <vt:lpstr>Who is Governed by NIL Policy </vt:lpstr>
      <vt:lpstr>Purpose </vt:lpstr>
      <vt:lpstr>Definitions </vt:lpstr>
      <vt:lpstr>Definitions Continued </vt:lpstr>
      <vt:lpstr>Definitions Continued </vt:lpstr>
      <vt:lpstr>How did we get here? </vt:lpstr>
      <vt:lpstr>PIAA’s NIL Policy: Eligibility   </vt:lpstr>
      <vt:lpstr>PIAA’s NIL Policy: Loss of Eligibility  </vt:lpstr>
      <vt:lpstr>PIAA’s NIL Policy: Do’s and Don'ts </vt:lpstr>
      <vt:lpstr>PIAA’s NIL Policy: Do’s and Don’ts </vt:lpstr>
      <vt:lpstr>PIAA’s NIL Policy: Do’s and Don’ts </vt:lpstr>
      <vt:lpstr>PIAA’s NIL Policy</vt:lpstr>
      <vt:lpstr>Impact on Different Facets of Daily Operations </vt:lpstr>
      <vt:lpstr>Thoughts For the Future</vt:lpstr>
      <vt:lpstr>Helpful Resources 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Image, and Likeness</dc:title>
  <dc:creator>FARRELL, JUSTIN</dc:creator>
  <cp:lastModifiedBy>KELLY, RYAN</cp:lastModifiedBy>
  <cp:revision>26</cp:revision>
  <dcterms:created xsi:type="dcterms:W3CDTF">2023-01-27T19:11:22Z</dcterms:created>
  <dcterms:modified xsi:type="dcterms:W3CDTF">2023-04-20T12:55:57Z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0x0101003B63B2DB4BA2BF4DB4D8428705996EA8</vt:lpwstr>
  </property>
</Properties>
</file>